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56" r:id="rId2"/>
  </p:sldMasterIdLst>
  <p:notesMasterIdLst>
    <p:notesMasterId r:id="rId24"/>
  </p:notesMasterIdLst>
  <p:handoutMasterIdLst>
    <p:handoutMasterId r:id="rId25"/>
  </p:handoutMasterIdLst>
  <p:sldIdLst>
    <p:sldId id="1076" r:id="rId3"/>
    <p:sldId id="1137" r:id="rId4"/>
    <p:sldId id="1142" r:id="rId5"/>
    <p:sldId id="1030" r:id="rId6"/>
    <p:sldId id="1125" r:id="rId7"/>
    <p:sldId id="1126" r:id="rId8"/>
    <p:sldId id="1101" r:id="rId9"/>
    <p:sldId id="1100" r:id="rId10"/>
    <p:sldId id="876" r:id="rId11"/>
    <p:sldId id="1128" r:id="rId12"/>
    <p:sldId id="1129" r:id="rId13"/>
    <p:sldId id="1120" r:id="rId14"/>
    <p:sldId id="1141" r:id="rId15"/>
    <p:sldId id="979" r:id="rId16"/>
    <p:sldId id="1130" r:id="rId17"/>
    <p:sldId id="1133" r:id="rId18"/>
    <p:sldId id="1135" r:id="rId19"/>
    <p:sldId id="1134" r:id="rId20"/>
    <p:sldId id="1119" r:id="rId21"/>
    <p:sldId id="1140" r:id="rId22"/>
    <p:sldId id="1139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03"/>
    <a:srgbClr val="00FF00"/>
    <a:srgbClr val="800000"/>
    <a:srgbClr val="1852A8"/>
    <a:srgbClr val="FCFE98"/>
    <a:srgbClr val="FFFFCC"/>
    <a:srgbClr val="CC3300"/>
    <a:srgbClr val="000822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02" autoAdjust="0"/>
    <p:restoredTop sz="94619" autoAdjust="0"/>
  </p:normalViewPr>
  <p:slideViewPr>
    <p:cSldViewPr snapToGrid="0">
      <p:cViewPr varScale="1">
        <p:scale>
          <a:sx n="79" d="100"/>
          <a:sy n="79" d="100"/>
        </p:scale>
        <p:origin x="-9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notesViewPr>
    <p:cSldViewPr snapToGrid="0">
      <p:cViewPr varScale="1">
        <p:scale>
          <a:sx n="105" d="100"/>
          <a:sy n="105" d="100"/>
        </p:scale>
        <p:origin x="-18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DC025-4EE3-44D3-8281-8832BBC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1B3397-B2BF-4267-AEE6-99CDDD5A4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8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B74C4-9263-4A9D-9B1C-C2D4A8A052C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2006 Spring Outlook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	&lt; READ SLIDE &gt;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7D744-DA5D-414C-AC89-24BDBC2C3FE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Intro</a:t>
            </a:r>
          </a:p>
          <a:p>
            <a:pPr eaLnBrk="1" hangingPunct="1"/>
            <a:r>
              <a:rPr lang="en-US" smtClean="0"/>
              <a:t>	KB – NWRFC</a:t>
            </a:r>
          </a:p>
          <a:p>
            <a:pPr eaLnBrk="1" hangingPunct="1"/>
            <a:r>
              <a:rPr lang="en-US" smtClean="0"/>
              <a:t>	talk about the 2006 seasonal volume fx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7D744-DA5D-414C-AC89-24BDBC2C3FE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Intro</a:t>
            </a:r>
          </a:p>
          <a:p>
            <a:pPr eaLnBrk="1" hangingPunct="1"/>
            <a:r>
              <a:rPr lang="en-US" smtClean="0"/>
              <a:t>	KB – NWRFC</a:t>
            </a:r>
          </a:p>
          <a:p>
            <a:pPr eaLnBrk="1" hangingPunct="1"/>
            <a:r>
              <a:rPr lang="en-US" smtClean="0"/>
              <a:t>	talk about the 2006 seasonal volume fx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7D744-DA5D-414C-AC89-24BDBC2C3FE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Intro</a:t>
            </a:r>
          </a:p>
          <a:p>
            <a:pPr eaLnBrk="1" hangingPunct="1"/>
            <a:r>
              <a:rPr lang="en-US" smtClean="0"/>
              <a:t>	KB – NWRFC</a:t>
            </a:r>
          </a:p>
          <a:p>
            <a:pPr eaLnBrk="1" hangingPunct="1"/>
            <a:r>
              <a:rPr lang="en-US" smtClean="0"/>
              <a:t>	talk about the 2006 seasonal volume fx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C31CE-B78E-4D7F-A8CE-621B43623F2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2006 Spring Outlook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	&lt; READ SLIDE &gt;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241300" y="242888"/>
            <a:ext cx="735013" cy="727075"/>
            <a:chOff x="152" y="165"/>
            <a:chExt cx="463" cy="458"/>
          </a:xfrm>
        </p:grpSpPr>
        <p:sp>
          <p:nvSpPr>
            <p:cNvPr id="5" name="Freeform 7"/>
            <p:cNvSpPr>
              <a:spLocks/>
            </p:cNvSpPr>
            <p:nvPr userDrawn="1"/>
          </p:nvSpPr>
          <p:spPr bwMode="auto">
            <a:xfrm>
              <a:off x="152" y="165"/>
              <a:ext cx="463" cy="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2" y="0"/>
                </a:cxn>
                <a:cxn ang="0">
                  <a:pos x="462" y="457"/>
                </a:cxn>
                <a:cxn ang="0">
                  <a:pos x="0" y="457"/>
                </a:cxn>
                <a:cxn ang="0">
                  <a:pos x="0" y="0"/>
                </a:cxn>
              </a:cxnLst>
              <a:rect l="0" t="0" r="r" b="b"/>
              <a:pathLst>
                <a:path w="463" h="458">
                  <a:moveTo>
                    <a:pt x="0" y="0"/>
                  </a:moveTo>
                  <a:lnTo>
                    <a:pt x="462" y="0"/>
                  </a:lnTo>
                  <a:lnTo>
                    <a:pt x="462" y="457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415EAD"/>
                </a:gs>
                <a:gs pos="100000">
                  <a:srgbClr val="FFFFFF">
                    <a:alpha val="52000"/>
                  </a:srgbClr>
                </a:gs>
              </a:gsLst>
              <a:lin ang="5400000" scaled="1"/>
            </a:gradFill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" y="193"/>
              <a:ext cx="396" cy="404"/>
            </a:xfrm>
            <a:prstGeom prst="rect">
              <a:avLst/>
            </a:prstGeom>
            <a:solidFill>
              <a:srgbClr val="FFFFFF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8204200" y="242888"/>
            <a:ext cx="735013" cy="727075"/>
            <a:chOff x="5112" y="185"/>
            <a:chExt cx="463" cy="458"/>
          </a:xfrm>
        </p:grpSpPr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5112" y="185"/>
              <a:ext cx="463" cy="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2" y="0"/>
                </a:cxn>
                <a:cxn ang="0">
                  <a:pos x="462" y="457"/>
                </a:cxn>
                <a:cxn ang="0">
                  <a:pos x="0" y="457"/>
                </a:cxn>
                <a:cxn ang="0">
                  <a:pos x="0" y="0"/>
                </a:cxn>
              </a:cxnLst>
              <a:rect l="0" t="0" r="r" b="b"/>
              <a:pathLst>
                <a:path w="463" h="458">
                  <a:moveTo>
                    <a:pt x="0" y="0"/>
                  </a:moveTo>
                  <a:lnTo>
                    <a:pt x="462" y="0"/>
                  </a:lnTo>
                  <a:lnTo>
                    <a:pt x="462" y="457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415EAD"/>
                </a:gs>
                <a:gs pos="100000">
                  <a:srgbClr val="FFFFFF">
                    <a:alpha val="52000"/>
                  </a:srgbClr>
                </a:gs>
              </a:gsLst>
              <a:lin ang="5400000" scaled="1"/>
            </a:gradFill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1372" t="1709" r="5490" b="8546"/>
            <a:stretch>
              <a:fillRect/>
            </a:stretch>
          </p:blipFill>
          <p:spPr bwMode="auto">
            <a:xfrm>
              <a:off x="5129" y="204"/>
              <a:ext cx="42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991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99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 txBox="1"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525" y="1500188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525" y="1500188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168275"/>
            <a:ext cx="2057400" cy="607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525" y="168275"/>
            <a:ext cx="6019800" cy="6075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66825" y="168275"/>
            <a:ext cx="6705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525" y="1500188"/>
            <a:ext cx="40386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1525" y="1500188"/>
            <a:ext cx="40386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0525" y="3948113"/>
            <a:ext cx="40386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1525" y="3948113"/>
            <a:ext cx="40386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825" y="168275"/>
            <a:ext cx="6705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525" y="1500188"/>
            <a:ext cx="4038600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1525" y="1500188"/>
            <a:ext cx="40386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1525" y="3948113"/>
            <a:ext cx="4038600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8" name="Freeform 6"/>
          <p:cNvSpPr>
            <a:spLocks/>
          </p:cNvSpPr>
          <p:nvPr userDrawn="1"/>
        </p:nvSpPr>
        <p:spPr bwMode="auto">
          <a:xfrm>
            <a:off x="169863" y="177800"/>
            <a:ext cx="892175" cy="882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2" y="0"/>
              </a:cxn>
              <a:cxn ang="0">
                <a:pos x="562" y="556"/>
              </a:cxn>
              <a:cxn ang="0">
                <a:pos x="0" y="556"/>
              </a:cxn>
              <a:cxn ang="0">
                <a:pos x="0" y="0"/>
              </a:cxn>
            </a:cxnLst>
            <a:rect l="0" t="0" r="r" b="b"/>
            <a:pathLst>
              <a:path w="563" h="557">
                <a:moveTo>
                  <a:pt x="0" y="0"/>
                </a:moveTo>
                <a:lnTo>
                  <a:pt x="562" y="0"/>
                </a:lnTo>
                <a:lnTo>
                  <a:pt x="562" y="556"/>
                </a:lnTo>
                <a:lnTo>
                  <a:pt x="0" y="556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514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§"/>
        <a:defRPr sz="2400">
          <a:solidFill>
            <a:srgbClr val="66FF33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514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514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514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514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514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514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514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8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8116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266825" y="168275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981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525" y="1500188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8118" name="Freeform 6"/>
          <p:cNvSpPr>
            <a:spLocks/>
          </p:cNvSpPr>
          <p:nvPr userDrawn="1"/>
        </p:nvSpPr>
        <p:spPr bwMode="auto">
          <a:xfrm>
            <a:off x="169863" y="177800"/>
            <a:ext cx="892175" cy="882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2" y="0"/>
              </a:cxn>
              <a:cxn ang="0">
                <a:pos x="562" y="556"/>
              </a:cxn>
              <a:cxn ang="0">
                <a:pos x="0" y="556"/>
              </a:cxn>
              <a:cxn ang="0">
                <a:pos x="0" y="0"/>
              </a:cxn>
            </a:cxnLst>
            <a:rect l="0" t="0" r="r" b="b"/>
            <a:pathLst>
              <a:path w="563" h="557">
                <a:moveTo>
                  <a:pt x="0" y="0"/>
                </a:moveTo>
                <a:lnTo>
                  <a:pt x="562" y="0"/>
                </a:lnTo>
                <a:lnTo>
                  <a:pt x="562" y="556"/>
                </a:lnTo>
                <a:lnTo>
                  <a:pt x="0" y="556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079" name="Group 7"/>
          <p:cNvGrpSpPr>
            <a:grpSpLocks/>
          </p:cNvGrpSpPr>
          <p:nvPr userDrawn="1"/>
        </p:nvGrpSpPr>
        <p:grpSpPr bwMode="auto">
          <a:xfrm>
            <a:off x="241300" y="242888"/>
            <a:ext cx="735013" cy="727075"/>
            <a:chOff x="152" y="165"/>
            <a:chExt cx="463" cy="458"/>
          </a:xfrm>
        </p:grpSpPr>
        <p:sp>
          <p:nvSpPr>
            <p:cNvPr id="1498120" name="Freeform 8"/>
            <p:cNvSpPr>
              <a:spLocks/>
            </p:cNvSpPr>
            <p:nvPr userDrawn="1"/>
          </p:nvSpPr>
          <p:spPr bwMode="auto">
            <a:xfrm>
              <a:off x="152" y="165"/>
              <a:ext cx="463" cy="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2" y="0"/>
                </a:cxn>
                <a:cxn ang="0">
                  <a:pos x="462" y="457"/>
                </a:cxn>
                <a:cxn ang="0">
                  <a:pos x="0" y="457"/>
                </a:cxn>
                <a:cxn ang="0">
                  <a:pos x="0" y="0"/>
                </a:cxn>
              </a:cxnLst>
              <a:rect l="0" t="0" r="r" b="b"/>
              <a:pathLst>
                <a:path w="463" h="458">
                  <a:moveTo>
                    <a:pt x="0" y="0"/>
                  </a:moveTo>
                  <a:lnTo>
                    <a:pt x="462" y="0"/>
                  </a:lnTo>
                  <a:lnTo>
                    <a:pt x="462" y="457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415EAD"/>
                </a:gs>
                <a:gs pos="100000">
                  <a:srgbClr val="FFFFFF">
                    <a:alpha val="52000"/>
                  </a:srgbClr>
                </a:gs>
              </a:gsLst>
              <a:lin ang="5400000" scaled="1"/>
            </a:gradFill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084" name="Picture 9"/>
            <p:cNvPicPr>
              <a:picLocks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5" y="193"/>
              <a:ext cx="396" cy="404"/>
            </a:xfrm>
            <a:prstGeom prst="rect">
              <a:avLst/>
            </a:prstGeom>
            <a:solidFill>
              <a:srgbClr val="FFFFFF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0" name="Group 10"/>
          <p:cNvGrpSpPr>
            <a:grpSpLocks/>
          </p:cNvGrpSpPr>
          <p:nvPr userDrawn="1"/>
        </p:nvGrpSpPr>
        <p:grpSpPr bwMode="auto">
          <a:xfrm>
            <a:off x="8204200" y="242888"/>
            <a:ext cx="735013" cy="727075"/>
            <a:chOff x="5112" y="185"/>
            <a:chExt cx="463" cy="458"/>
          </a:xfrm>
        </p:grpSpPr>
        <p:sp>
          <p:nvSpPr>
            <p:cNvPr id="1498123" name="Freeform 11"/>
            <p:cNvSpPr>
              <a:spLocks/>
            </p:cNvSpPr>
            <p:nvPr userDrawn="1"/>
          </p:nvSpPr>
          <p:spPr bwMode="auto">
            <a:xfrm>
              <a:off x="5112" y="185"/>
              <a:ext cx="463" cy="4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2" y="0"/>
                </a:cxn>
                <a:cxn ang="0">
                  <a:pos x="462" y="457"/>
                </a:cxn>
                <a:cxn ang="0">
                  <a:pos x="0" y="457"/>
                </a:cxn>
                <a:cxn ang="0">
                  <a:pos x="0" y="0"/>
                </a:cxn>
              </a:cxnLst>
              <a:rect l="0" t="0" r="r" b="b"/>
              <a:pathLst>
                <a:path w="463" h="458">
                  <a:moveTo>
                    <a:pt x="0" y="0"/>
                  </a:moveTo>
                  <a:lnTo>
                    <a:pt x="462" y="0"/>
                  </a:lnTo>
                  <a:lnTo>
                    <a:pt x="462" y="457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415EAD"/>
                </a:gs>
                <a:gs pos="100000">
                  <a:srgbClr val="FFFFFF">
                    <a:alpha val="52000"/>
                  </a:srgbClr>
                </a:gs>
              </a:gsLst>
              <a:lin ang="5400000" scaled="1"/>
            </a:gradFill>
            <a:ln w="1905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082" name="Picture 12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 l="11372" t="1709" r="5490" b="8546"/>
            <a:stretch>
              <a:fillRect/>
            </a:stretch>
          </p:blipFill>
          <p:spPr bwMode="auto">
            <a:xfrm>
              <a:off x="5129" y="204"/>
              <a:ext cx="42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33"/>
        </a:buClr>
        <a:buFont typeface="Wingdings" pitchFamily="2" charset="2"/>
        <a:buChar char="§"/>
        <a:defRPr sz="2400">
          <a:solidFill>
            <a:srgbClr val="66FF33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The image “http://www.answers.com/main/content/wp/en/4/4a/PortlandOR_allbridges.jpg” cannot be displayed, because it contains errors."/>
          <p:cNvPicPr>
            <a:picLocks noChangeAspect="1" noChangeArrowheads="1"/>
          </p:cNvPicPr>
          <p:nvPr/>
        </p:nvPicPr>
        <p:blipFill>
          <a:blip r:embed="rId3" cstate="print"/>
          <a:srcRect t="18782" b="6021"/>
          <a:stretch>
            <a:fillRect/>
          </a:stretch>
        </p:blipFill>
        <p:spPr bwMode="auto">
          <a:xfrm>
            <a:off x="201613" y="201613"/>
            <a:ext cx="8763000" cy="2084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133475" y="271463"/>
            <a:ext cx="69802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Northwest River Forecast Center</a:t>
            </a:r>
          </a:p>
          <a:p>
            <a:endParaRPr lang="en-US" sz="3200" b="1"/>
          </a:p>
          <a:p>
            <a:endParaRPr lang="en-US" b="1">
              <a:solidFill>
                <a:srgbClr val="66FFFF"/>
              </a:solidFill>
            </a:endParaRPr>
          </a:p>
          <a:p>
            <a:endParaRPr lang="en-US" b="1">
              <a:solidFill>
                <a:srgbClr val="66FFFF"/>
              </a:solidFill>
            </a:endParaRPr>
          </a:p>
        </p:txBody>
      </p:sp>
      <p:sp>
        <p:nvSpPr>
          <p:cNvPr id="1776649" name="Rectangle 9"/>
          <p:cNvSpPr>
            <a:spLocks noChangeArrowheads="1"/>
          </p:cNvSpPr>
          <p:nvPr/>
        </p:nvSpPr>
        <p:spPr bwMode="auto">
          <a:xfrm>
            <a:off x="889000" y="2951163"/>
            <a:ext cx="749617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3600" dirty="0">
                <a:solidFill>
                  <a:srgbClr val="F7FD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Seasonal Volume </a:t>
            </a:r>
            <a:r>
              <a:rPr lang="en-US" sz="3600" dirty="0" smtClean="0">
                <a:solidFill>
                  <a:srgbClr val="F7FD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Outlook</a:t>
            </a:r>
            <a:endParaRPr lang="en-US" sz="3600" dirty="0">
              <a:solidFill>
                <a:srgbClr val="F7FD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r>
              <a:rPr lang="en-US" sz="3200" dirty="0">
                <a:solidFill>
                  <a:srgbClr val="F7FD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Ensemble </a:t>
            </a:r>
            <a:r>
              <a:rPr lang="en-US" sz="3200" dirty="0" err="1">
                <a:solidFill>
                  <a:srgbClr val="F7FD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Streamflow</a:t>
            </a:r>
            <a:r>
              <a:rPr lang="en-US" sz="3200" dirty="0">
                <a:solidFill>
                  <a:srgbClr val="F7FD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Prediction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7FD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the </a:t>
            </a:r>
            <a:r>
              <a:rPr lang="en-US" sz="3200" dirty="0" smtClean="0">
                <a:solidFill>
                  <a:srgbClr val="F7FD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2012 </a:t>
            </a:r>
            <a:r>
              <a:rPr lang="en-US" sz="3200" dirty="0">
                <a:solidFill>
                  <a:srgbClr val="F7FD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 Year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810622" y="5418138"/>
            <a:ext cx="39164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Steve King, </a:t>
            </a:r>
            <a:r>
              <a:rPr lang="en-US" sz="2000" dirty="0" smtClean="0"/>
              <a:t>Sr. Hydrologist</a:t>
            </a:r>
            <a:endParaRPr lang="en-US" sz="2000" dirty="0"/>
          </a:p>
          <a:p>
            <a:r>
              <a:rPr lang="en-US" sz="2000" dirty="0"/>
              <a:t>Northwest River Forecast </a:t>
            </a:r>
            <a:r>
              <a:rPr lang="en-US" sz="2000" dirty="0" smtClean="0"/>
              <a:t>Center</a:t>
            </a:r>
          </a:p>
          <a:p>
            <a:r>
              <a:rPr lang="en-US" sz="2000" i="1" dirty="0" smtClean="0">
                <a:solidFill>
                  <a:srgbClr val="00B0F0"/>
                </a:solidFill>
              </a:rPr>
              <a:t>Stephen.King@noaa.gov</a:t>
            </a:r>
            <a:endParaRPr lang="en-US" sz="2000" i="1" dirty="0">
              <a:solidFill>
                <a:srgbClr val="00B0F0"/>
              </a:solidFill>
            </a:endParaRPr>
          </a:p>
        </p:txBody>
      </p:sp>
      <p:grpSp>
        <p:nvGrpSpPr>
          <p:cNvPr id="5126" name="Group 11"/>
          <p:cNvGrpSpPr>
            <a:grpSpLocks/>
          </p:cNvGrpSpPr>
          <p:nvPr/>
        </p:nvGrpSpPr>
        <p:grpSpPr bwMode="auto">
          <a:xfrm>
            <a:off x="241300" y="242888"/>
            <a:ext cx="735013" cy="727075"/>
            <a:chOff x="152" y="165"/>
            <a:chExt cx="463" cy="458"/>
          </a:xfrm>
        </p:grpSpPr>
        <p:sp>
          <p:nvSpPr>
            <p:cNvPr id="5130" name="Freeform 12"/>
            <p:cNvSpPr>
              <a:spLocks/>
            </p:cNvSpPr>
            <p:nvPr/>
          </p:nvSpPr>
          <p:spPr bwMode="auto">
            <a:xfrm>
              <a:off x="152" y="165"/>
              <a:ext cx="463" cy="458"/>
            </a:xfrm>
            <a:custGeom>
              <a:avLst/>
              <a:gdLst>
                <a:gd name="T0" fmla="*/ 0 w 463"/>
                <a:gd name="T1" fmla="*/ 0 h 458"/>
                <a:gd name="T2" fmla="*/ 462 w 463"/>
                <a:gd name="T3" fmla="*/ 0 h 458"/>
                <a:gd name="T4" fmla="*/ 462 w 463"/>
                <a:gd name="T5" fmla="*/ 457 h 458"/>
                <a:gd name="T6" fmla="*/ 0 w 463"/>
                <a:gd name="T7" fmla="*/ 457 h 458"/>
                <a:gd name="T8" fmla="*/ 0 w 463"/>
                <a:gd name="T9" fmla="*/ 0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"/>
                <a:gd name="T16" fmla="*/ 0 h 458"/>
                <a:gd name="T17" fmla="*/ 463 w 463"/>
                <a:gd name="T18" fmla="*/ 458 h 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" h="458">
                  <a:moveTo>
                    <a:pt x="0" y="0"/>
                  </a:moveTo>
                  <a:lnTo>
                    <a:pt x="462" y="0"/>
                  </a:lnTo>
                  <a:lnTo>
                    <a:pt x="462" y="457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415EAD"/>
                </a:gs>
                <a:gs pos="100000">
                  <a:srgbClr val="FFFFFF">
                    <a:alpha val="51999"/>
                  </a:srgbClr>
                </a:gs>
              </a:gsLst>
              <a:lin ang="5400000" scaled="1"/>
            </a:gra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31" name="Picture 13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" y="193"/>
              <a:ext cx="396" cy="404"/>
            </a:xfrm>
            <a:prstGeom prst="rect">
              <a:avLst/>
            </a:prstGeom>
            <a:solidFill>
              <a:srgbClr val="FFFFFF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7" name="Group 14"/>
          <p:cNvGrpSpPr>
            <a:grpSpLocks/>
          </p:cNvGrpSpPr>
          <p:nvPr/>
        </p:nvGrpSpPr>
        <p:grpSpPr bwMode="auto">
          <a:xfrm>
            <a:off x="8204200" y="242888"/>
            <a:ext cx="735013" cy="727075"/>
            <a:chOff x="5112" y="185"/>
            <a:chExt cx="463" cy="458"/>
          </a:xfrm>
        </p:grpSpPr>
        <p:sp>
          <p:nvSpPr>
            <p:cNvPr id="5128" name="Freeform 15"/>
            <p:cNvSpPr>
              <a:spLocks/>
            </p:cNvSpPr>
            <p:nvPr/>
          </p:nvSpPr>
          <p:spPr bwMode="auto">
            <a:xfrm>
              <a:off x="5112" y="185"/>
              <a:ext cx="463" cy="458"/>
            </a:xfrm>
            <a:custGeom>
              <a:avLst/>
              <a:gdLst>
                <a:gd name="T0" fmla="*/ 0 w 463"/>
                <a:gd name="T1" fmla="*/ 0 h 458"/>
                <a:gd name="T2" fmla="*/ 462 w 463"/>
                <a:gd name="T3" fmla="*/ 0 h 458"/>
                <a:gd name="T4" fmla="*/ 462 w 463"/>
                <a:gd name="T5" fmla="*/ 457 h 458"/>
                <a:gd name="T6" fmla="*/ 0 w 463"/>
                <a:gd name="T7" fmla="*/ 457 h 458"/>
                <a:gd name="T8" fmla="*/ 0 w 463"/>
                <a:gd name="T9" fmla="*/ 0 h 4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"/>
                <a:gd name="T16" fmla="*/ 0 h 458"/>
                <a:gd name="T17" fmla="*/ 463 w 463"/>
                <a:gd name="T18" fmla="*/ 458 h 4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" h="458">
                  <a:moveTo>
                    <a:pt x="0" y="0"/>
                  </a:moveTo>
                  <a:lnTo>
                    <a:pt x="462" y="0"/>
                  </a:lnTo>
                  <a:lnTo>
                    <a:pt x="462" y="457"/>
                  </a:lnTo>
                  <a:lnTo>
                    <a:pt x="0" y="45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415EAD"/>
                </a:gs>
                <a:gs pos="100000">
                  <a:srgbClr val="FFFFFF">
                    <a:alpha val="51999"/>
                  </a:srgbClr>
                </a:gs>
              </a:gsLst>
              <a:lin ang="5400000" scaled="1"/>
            </a:gradFill>
            <a:ln w="190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29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 l="11372" t="1709" r="5490" b="8546"/>
            <a:stretch>
              <a:fillRect/>
            </a:stretch>
          </p:blipFill>
          <p:spPr bwMode="auto">
            <a:xfrm>
              <a:off x="5129" y="204"/>
              <a:ext cx="42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487605" y="5813322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Primary Soil Moisture</a:t>
            </a:r>
          </a:p>
          <a:p>
            <a:r>
              <a:rPr lang="en-US" dirty="0" smtClean="0"/>
              <a:t>(percent of average)</a:t>
            </a:r>
          </a:p>
        </p:txBody>
      </p:sp>
      <p:pic>
        <p:nvPicPr>
          <p:cNvPr id="7170" name="Picture 2" descr="Z:\graphics\SACSMA_percent_norm_lege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20699"/>
          <a:stretch/>
        </p:blipFill>
        <p:spPr bwMode="auto">
          <a:xfrm>
            <a:off x="1699226" y="1076745"/>
            <a:ext cx="5050489" cy="47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Z:\graphics\SACSMA.primary.leg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903" y="1294167"/>
            <a:ext cx="1037142" cy="161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ESP: Soil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6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509736" y="5660924"/>
            <a:ext cx="436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Basin Snow Water Equivalent </a:t>
            </a:r>
          </a:p>
          <a:p>
            <a:r>
              <a:rPr lang="en-US" dirty="0" smtClean="0"/>
              <a:t>(percent of average)</a:t>
            </a:r>
          </a:p>
        </p:txBody>
      </p:sp>
      <p:pic>
        <p:nvPicPr>
          <p:cNvPr id="8194" name="Picture 2" descr="Z:\graphics\SWE_percent_norm_Nov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r="22129"/>
          <a:stretch/>
        </p:blipFill>
        <p:spPr bwMode="auto">
          <a:xfrm>
            <a:off x="4509736" y="1467853"/>
            <a:ext cx="4250947" cy="41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graphics\SWE.normal.lege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83" y="4005072"/>
            <a:ext cx="1629566" cy="1431758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0" y="1467852"/>
            <a:ext cx="4077038" cy="412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" y="3917539"/>
            <a:ext cx="1228725" cy="1590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0396" y="5667130"/>
            <a:ext cx="37026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Snow Water Equivalent </a:t>
            </a:r>
          </a:p>
          <a:p>
            <a:r>
              <a:rPr lang="en-US" dirty="0" smtClean="0">
                <a:solidFill>
                  <a:srgbClr val="F7FD03"/>
                </a:solidFill>
              </a:rPr>
              <a:t>Overlay= NOAA NOHRSC </a:t>
            </a:r>
          </a:p>
          <a:p>
            <a:r>
              <a:rPr lang="en-US" dirty="0" smtClean="0">
                <a:solidFill>
                  <a:srgbClr val="F7FD03"/>
                </a:solidFill>
              </a:rPr>
              <a:t>Satellite Product</a:t>
            </a:r>
            <a:endParaRPr lang="en-US" dirty="0" smtClean="0">
              <a:solidFill>
                <a:srgbClr val="F7FD03"/>
              </a:solidFill>
            </a:endParaRPr>
          </a:p>
          <a:p>
            <a:r>
              <a:rPr lang="en-US" dirty="0" smtClean="0">
                <a:solidFill>
                  <a:srgbClr val="F7FD03"/>
                </a:solidFill>
              </a:rPr>
              <a:t>Depicting Nov 1</a:t>
            </a:r>
            <a:r>
              <a:rPr lang="en-US" baseline="30000" dirty="0" smtClean="0">
                <a:solidFill>
                  <a:srgbClr val="F7FD03"/>
                </a:solidFill>
              </a:rPr>
              <a:t>st</a:t>
            </a:r>
            <a:r>
              <a:rPr lang="en-US" dirty="0" smtClean="0">
                <a:solidFill>
                  <a:srgbClr val="F7FD03"/>
                </a:solidFill>
              </a:rPr>
              <a:t> SWE</a:t>
            </a:r>
            <a:endParaRPr lang="en-US" dirty="0">
              <a:solidFill>
                <a:srgbClr val="F7FD03"/>
              </a:solidFill>
            </a:endParaRP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ESP: </a:t>
            </a:r>
            <a:r>
              <a:rPr lang="en-US" dirty="0" smtClean="0"/>
              <a:t>Snow Water </a:t>
            </a:r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2015559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024"/>
          <p:cNvGrpSpPr/>
          <p:nvPr/>
        </p:nvGrpSpPr>
        <p:grpSpPr>
          <a:xfrm>
            <a:off x="642605" y="3018273"/>
            <a:ext cx="7990914" cy="1627858"/>
            <a:chOff x="1333385" y="3030304"/>
            <a:chExt cx="7990914" cy="1627858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1333385" y="3030304"/>
              <a:ext cx="1854983" cy="1627858"/>
              <a:chOff x="1333385" y="3030304"/>
              <a:chExt cx="6198067" cy="1627858"/>
            </a:xfrm>
          </p:grpSpPr>
          <p:cxnSp>
            <p:nvCxnSpPr>
              <p:cNvPr id="9" name="Straight Arrow Connector 8"/>
              <p:cNvCxnSpPr/>
              <p:nvPr/>
            </p:nvCxnSpPr>
            <p:spPr bwMode="auto">
              <a:xfrm>
                <a:off x="472408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5229096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5798590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636628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6973673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7531452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6" name="Straight Arrow Connector 45"/>
              <p:cNvCxnSpPr/>
              <p:nvPr/>
            </p:nvCxnSpPr>
            <p:spPr bwMode="auto">
              <a:xfrm>
                <a:off x="1333385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1838397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2407891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2975585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358297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4140753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3397659" y="3030304"/>
              <a:ext cx="1854983" cy="1627858"/>
              <a:chOff x="1333385" y="3030304"/>
              <a:chExt cx="6198067" cy="1627858"/>
            </a:xfrm>
          </p:grpSpPr>
          <p:cxnSp>
            <p:nvCxnSpPr>
              <p:cNvPr id="70" name="Straight Arrow Connector 69"/>
              <p:cNvCxnSpPr/>
              <p:nvPr/>
            </p:nvCxnSpPr>
            <p:spPr bwMode="auto">
              <a:xfrm>
                <a:off x="472408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5229096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5798590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3" name="Straight Arrow Connector 72"/>
              <p:cNvCxnSpPr/>
              <p:nvPr/>
            </p:nvCxnSpPr>
            <p:spPr bwMode="auto">
              <a:xfrm>
                <a:off x="636628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4" name="Straight Arrow Connector 73"/>
              <p:cNvCxnSpPr/>
              <p:nvPr/>
            </p:nvCxnSpPr>
            <p:spPr bwMode="auto">
              <a:xfrm>
                <a:off x="6973673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7531452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333385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1838397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2407891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>
                <a:off x="2975585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358297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4140753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82" name="Group 81"/>
            <p:cNvGrpSpPr/>
            <p:nvPr/>
          </p:nvGrpSpPr>
          <p:grpSpPr>
            <a:xfrm>
              <a:off x="5405042" y="3030304"/>
              <a:ext cx="1854983" cy="1627858"/>
              <a:chOff x="1333385" y="3030304"/>
              <a:chExt cx="6198067" cy="1627858"/>
            </a:xfrm>
          </p:grpSpPr>
          <p:cxnSp>
            <p:nvCxnSpPr>
              <p:cNvPr id="83" name="Straight Arrow Connector 82"/>
              <p:cNvCxnSpPr/>
              <p:nvPr/>
            </p:nvCxnSpPr>
            <p:spPr bwMode="auto">
              <a:xfrm>
                <a:off x="472408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5229096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5" name="Straight Arrow Connector 84"/>
              <p:cNvCxnSpPr/>
              <p:nvPr/>
            </p:nvCxnSpPr>
            <p:spPr bwMode="auto">
              <a:xfrm>
                <a:off x="5798590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6" name="Straight Arrow Connector 85"/>
              <p:cNvCxnSpPr/>
              <p:nvPr/>
            </p:nvCxnSpPr>
            <p:spPr bwMode="auto">
              <a:xfrm>
                <a:off x="636628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7" name="Straight Arrow Connector 86"/>
              <p:cNvCxnSpPr/>
              <p:nvPr/>
            </p:nvCxnSpPr>
            <p:spPr bwMode="auto">
              <a:xfrm>
                <a:off x="6973673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7531452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9" name="Straight Arrow Connector 88"/>
              <p:cNvCxnSpPr/>
              <p:nvPr/>
            </p:nvCxnSpPr>
            <p:spPr bwMode="auto">
              <a:xfrm>
                <a:off x="1333385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0" name="Straight Arrow Connector 89"/>
              <p:cNvCxnSpPr/>
              <p:nvPr/>
            </p:nvCxnSpPr>
            <p:spPr bwMode="auto">
              <a:xfrm>
                <a:off x="1838397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1" name="Straight Arrow Connector 90"/>
              <p:cNvCxnSpPr/>
              <p:nvPr/>
            </p:nvCxnSpPr>
            <p:spPr bwMode="auto">
              <a:xfrm>
                <a:off x="2407891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2" name="Straight Arrow Connector 91"/>
              <p:cNvCxnSpPr/>
              <p:nvPr/>
            </p:nvCxnSpPr>
            <p:spPr bwMode="auto">
              <a:xfrm>
                <a:off x="2975585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3" name="Straight Arrow Connector 92"/>
              <p:cNvCxnSpPr/>
              <p:nvPr/>
            </p:nvCxnSpPr>
            <p:spPr bwMode="auto">
              <a:xfrm>
                <a:off x="358297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4" name="Straight Arrow Connector 93"/>
              <p:cNvCxnSpPr/>
              <p:nvPr/>
            </p:nvCxnSpPr>
            <p:spPr bwMode="auto">
              <a:xfrm>
                <a:off x="4140753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7469316" y="3030304"/>
              <a:ext cx="1854983" cy="1627858"/>
              <a:chOff x="1333385" y="3030304"/>
              <a:chExt cx="6198067" cy="1627858"/>
            </a:xfrm>
          </p:grpSpPr>
          <p:cxnSp>
            <p:nvCxnSpPr>
              <p:cNvPr id="96" name="Straight Arrow Connector 95"/>
              <p:cNvCxnSpPr/>
              <p:nvPr/>
            </p:nvCxnSpPr>
            <p:spPr bwMode="auto">
              <a:xfrm>
                <a:off x="472408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7" name="Straight Arrow Connector 96"/>
              <p:cNvCxnSpPr/>
              <p:nvPr/>
            </p:nvCxnSpPr>
            <p:spPr bwMode="auto">
              <a:xfrm>
                <a:off x="5229096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8" name="Straight Arrow Connector 97"/>
              <p:cNvCxnSpPr/>
              <p:nvPr/>
            </p:nvCxnSpPr>
            <p:spPr bwMode="auto">
              <a:xfrm>
                <a:off x="5798590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9" name="Straight Arrow Connector 98"/>
              <p:cNvCxnSpPr/>
              <p:nvPr/>
            </p:nvCxnSpPr>
            <p:spPr bwMode="auto">
              <a:xfrm>
                <a:off x="636628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6973673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1" name="Straight Arrow Connector 100"/>
              <p:cNvCxnSpPr/>
              <p:nvPr/>
            </p:nvCxnSpPr>
            <p:spPr bwMode="auto">
              <a:xfrm>
                <a:off x="7531452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2" name="Straight Arrow Connector 101"/>
              <p:cNvCxnSpPr/>
              <p:nvPr/>
            </p:nvCxnSpPr>
            <p:spPr bwMode="auto">
              <a:xfrm>
                <a:off x="1333385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1838397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4" name="Straight Arrow Connector 103"/>
              <p:cNvCxnSpPr/>
              <p:nvPr/>
            </p:nvCxnSpPr>
            <p:spPr bwMode="auto">
              <a:xfrm>
                <a:off x="2407891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5" name="Straight Arrow Connector 104"/>
              <p:cNvCxnSpPr/>
              <p:nvPr/>
            </p:nvCxnSpPr>
            <p:spPr bwMode="auto">
              <a:xfrm>
                <a:off x="2975585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6" name="Straight Arrow Connector 105"/>
              <p:cNvCxnSpPr/>
              <p:nvPr/>
            </p:nvCxnSpPr>
            <p:spPr bwMode="auto">
              <a:xfrm>
                <a:off x="3582974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7" name="Straight Arrow Connector 106"/>
              <p:cNvCxnSpPr/>
              <p:nvPr/>
            </p:nvCxnSpPr>
            <p:spPr bwMode="auto">
              <a:xfrm>
                <a:off x="4140753" y="3030304"/>
                <a:ext cx="0" cy="162785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1022579" y="983783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 days of Forecast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Temp, followed by </a:t>
            </a:r>
            <a:r>
              <a:rPr lang="en-US" sz="1600" dirty="0" smtClean="0">
                <a:solidFill>
                  <a:srgbClr val="FF0000"/>
                </a:solidFill>
              </a:rPr>
              <a:t>1948</a:t>
            </a:r>
            <a:r>
              <a:rPr lang="en-US" sz="1600" dirty="0" smtClean="0"/>
              <a:t>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2579" y="1320849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 days of Forecast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Temp, followed by </a:t>
            </a:r>
            <a:r>
              <a:rPr lang="en-US" sz="1600" dirty="0" smtClean="0">
                <a:solidFill>
                  <a:srgbClr val="FF0000"/>
                </a:solidFill>
              </a:rPr>
              <a:t>1949</a:t>
            </a:r>
            <a:r>
              <a:rPr lang="en-US" sz="1600" dirty="0" smtClean="0"/>
              <a:t>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2579" y="1622569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 days of Forecast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Temp, followed by </a:t>
            </a:r>
            <a:r>
              <a:rPr lang="en-US" sz="1600" dirty="0" smtClean="0">
                <a:solidFill>
                  <a:srgbClr val="FF0000"/>
                </a:solidFill>
              </a:rPr>
              <a:t>1950</a:t>
            </a:r>
            <a:r>
              <a:rPr lang="en-US" sz="1600" dirty="0" smtClean="0"/>
              <a:t>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37532" y="2353141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10 days of Forecast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Temp, followed by </a:t>
            </a:r>
            <a:r>
              <a:rPr lang="en-US" sz="1600" dirty="0" smtClean="0">
                <a:solidFill>
                  <a:srgbClr val="FF0000"/>
                </a:solidFill>
              </a:rPr>
              <a:t>2003</a:t>
            </a:r>
            <a:r>
              <a:rPr lang="en-US" sz="1600" dirty="0" smtClean="0"/>
              <a:t>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1236697" y="202099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.....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86011" y="4881574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Deterministic Flow Forecast based on </a:t>
            </a:r>
            <a:r>
              <a:rPr lang="en-US" sz="1600" dirty="0" smtClean="0">
                <a:solidFill>
                  <a:srgbClr val="FF0000"/>
                </a:solidFill>
              </a:rPr>
              <a:t>1948</a:t>
            </a:r>
            <a:r>
              <a:rPr lang="en-US" sz="1600" dirty="0" smtClean="0"/>
              <a:t> </a:t>
            </a:r>
            <a:r>
              <a:rPr lang="en-US" sz="1600" dirty="0" err="1" smtClean="0"/>
              <a:t>Forcings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127817" y="3190063"/>
            <a:ext cx="4801861" cy="923330"/>
          </a:xfrm>
          <a:prstGeom prst="rect">
            <a:avLst/>
          </a:prstGeom>
          <a:solidFill>
            <a:schemeClr val="bg2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Hydro Model (NWS CHPS)</a:t>
            </a:r>
          </a:p>
          <a:p>
            <a:r>
              <a:rPr lang="en-US" dirty="0" smtClean="0"/>
              <a:t>Updated to reflect </a:t>
            </a:r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s</a:t>
            </a:r>
            <a:r>
              <a:rPr lang="en-US" dirty="0" smtClean="0"/>
              <a:t>tates </a:t>
            </a:r>
          </a:p>
          <a:p>
            <a:r>
              <a:rPr lang="en-US" dirty="0" smtClean="0"/>
              <a:t>(Soil Moisture, SWE)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86011" y="5120813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Deterministic Flow Forecast based on </a:t>
            </a:r>
            <a:r>
              <a:rPr lang="en-US" sz="1600" dirty="0" smtClean="0">
                <a:solidFill>
                  <a:srgbClr val="FF0000"/>
                </a:solidFill>
              </a:rPr>
              <a:t>1949</a:t>
            </a:r>
            <a:r>
              <a:rPr lang="en-US" sz="1600" dirty="0" smtClean="0"/>
              <a:t> </a:t>
            </a:r>
            <a:r>
              <a:rPr lang="en-US" sz="1600" dirty="0" err="1" smtClean="0"/>
              <a:t>Forcings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886011" y="5393529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Deterministic Flow Forecast based on </a:t>
            </a:r>
            <a:r>
              <a:rPr lang="en-US" sz="1600" dirty="0" smtClean="0">
                <a:solidFill>
                  <a:srgbClr val="FF0000"/>
                </a:solidFill>
              </a:rPr>
              <a:t>1950</a:t>
            </a:r>
            <a:r>
              <a:rPr lang="en-US" sz="1600" dirty="0" smtClean="0"/>
              <a:t> </a:t>
            </a:r>
            <a:r>
              <a:rPr lang="en-US" sz="1600" dirty="0" err="1" smtClean="0"/>
              <a:t>Forcings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 rot="5400000">
            <a:off x="1771672" y="56658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.....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86011" y="6103112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Deterministic Flow Forecast based on </a:t>
            </a:r>
            <a:r>
              <a:rPr lang="en-US" sz="1600" dirty="0" smtClean="0">
                <a:solidFill>
                  <a:srgbClr val="FF0000"/>
                </a:solidFill>
              </a:rPr>
              <a:t>2003</a:t>
            </a:r>
            <a:r>
              <a:rPr lang="en-US" sz="1600" dirty="0" smtClean="0"/>
              <a:t> </a:t>
            </a:r>
            <a:r>
              <a:rPr lang="en-US" sz="1600" dirty="0" err="1" smtClean="0"/>
              <a:t>Forcings</a:t>
            </a:r>
            <a:endParaRPr lang="en-US" sz="1600" dirty="0"/>
          </a:p>
        </p:txBody>
      </p:sp>
      <p:sp>
        <p:nvSpPr>
          <p:cNvPr id="1029" name="TextBox 1028"/>
          <p:cNvSpPr txBox="1"/>
          <p:nvPr/>
        </p:nvSpPr>
        <p:spPr>
          <a:xfrm>
            <a:off x="367978" y="2683382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‘48</a:t>
            </a:r>
            <a:endParaRPr lang="en-US" dirty="0"/>
          </a:p>
        </p:txBody>
      </p:sp>
      <p:sp>
        <p:nvSpPr>
          <p:cNvPr id="1030" name="TextBox 1029"/>
          <p:cNvSpPr txBox="1"/>
          <p:nvPr/>
        </p:nvSpPr>
        <p:spPr>
          <a:xfrm>
            <a:off x="8312729" y="2677536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1032" name="TextBox 1031"/>
          <p:cNvSpPr txBox="1"/>
          <p:nvPr/>
        </p:nvSpPr>
        <p:spPr>
          <a:xfrm>
            <a:off x="744149" y="2645250"/>
            <a:ext cx="763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7427" y="314792"/>
            <a:ext cx="3934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ESP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Standard </a:t>
            </a:r>
            <a:r>
              <a:rPr lang="en-US" sz="2800" dirty="0" err="1" smtClean="0">
                <a:solidFill>
                  <a:srgbClr val="FFFF00"/>
                </a:solidFill>
              </a:rPr>
              <a:t>Forcings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>
            <a:off x="1657387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808529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978970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148872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2330654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2497588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642605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793747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964188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134089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1315871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1482806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3721661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3872803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043244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213146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4394928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4561862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706879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2858021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3028462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3198363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3380145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3547080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729044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5880186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6050627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6220529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6402311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6569245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4714262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4865404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5035845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5205746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5387528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5554463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7793318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>
            <a:off x="7944460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8114901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8284803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8466585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>
            <a:off x="8633519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6778536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6929678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7100119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7270020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7451802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7618737" y="3018273"/>
            <a:ext cx="0" cy="162785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022579" y="983783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 days of Forecast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Temp, followed by </a:t>
            </a:r>
            <a:r>
              <a:rPr lang="en-US" sz="1600" dirty="0" smtClean="0">
                <a:solidFill>
                  <a:srgbClr val="FF0000"/>
                </a:solidFill>
              </a:rPr>
              <a:t>1948</a:t>
            </a:r>
            <a:r>
              <a:rPr lang="en-US" sz="1600" dirty="0" smtClean="0"/>
              <a:t>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2579" y="1320849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 days of Forecast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Temp, followed by </a:t>
            </a:r>
            <a:r>
              <a:rPr lang="en-US" sz="1600" dirty="0" smtClean="0">
                <a:solidFill>
                  <a:srgbClr val="FF0000"/>
                </a:solidFill>
              </a:rPr>
              <a:t>1949</a:t>
            </a:r>
            <a:r>
              <a:rPr lang="en-US" sz="1600" dirty="0" smtClean="0"/>
              <a:t>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 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022579" y="1622569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 days of Forecast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Temp, followed by </a:t>
            </a:r>
            <a:r>
              <a:rPr lang="en-US" sz="1600" dirty="0" smtClean="0">
                <a:solidFill>
                  <a:srgbClr val="00FF00"/>
                </a:solidFill>
              </a:rPr>
              <a:t>1951</a:t>
            </a:r>
            <a:r>
              <a:rPr lang="en-US" sz="1600" dirty="0" smtClean="0"/>
              <a:t>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37532" y="2353141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10 days of Forecast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Temp, followed by </a:t>
            </a:r>
            <a:r>
              <a:rPr lang="en-US" sz="1600" dirty="0" smtClean="0">
                <a:solidFill>
                  <a:srgbClr val="00FF00"/>
                </a:solidFill>
              </a:rPr>
              <a:t>2000</a:t>
            </a:r>
            <a:r>
              <a:rPr lang="en-US" sz="1600" dirty="0" smtClean="0"/>
              <a:t> </a:t>
            </a:r>
            <a:r>
              <a:rPr lang="en-US" sz="1600" dirty="0" err="1" smtClean="0"/>
              <a:t>Precip</a:t>
            </a:r>
            <a:r>
              <a:rPr lang="en-US" sz="1600" dirty="0" smtClean="0"/>
              <a:t> and Temp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1236697" y="202099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.....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86011" y="4881574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Deterministic Flow Forecast based on 1948 </a:t>
            </a:r>
            <a:r>
              <a:rPr lang="en-US" sz="1600" dirty="0" err="1" smtClean="0"/>
              <a:t>Forcings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127817" y="3190063"/>
            <a:ext cx="4801861" cy="923330"/>
          </a:xfrm>
          <a:prstGeom prst="rect">
            <a:avLst/>
          </a:prstGeom>
          <a:solidFill>
            <a:schemeClr val="bg2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Hydro Model (NWS CHPS)</a:t>
            </a:r>
          </a:p>
          <a:p>
            <a:r>
              <a:rPr lang="en-US" dirty="0" smtClean="0"/>
              <a:t>Updated to reflect </a:t>
            </a:r>
            <a:r>
              <a:rPr lang="en-US" dirty="0"/>
              <a:t>c</a:t>
            </a:r>
            <a:r>
              <a:rPr lang="en-US" dirty="0" smtClean="0"/>
              <a:t>urrent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s</a:t>
            </a:r>
            <a:r>
              <a:rPr lang="en-US" dirty="0" smtClean="0"/>
              <a:t>tates </a:t>
            </a:r>
          </a:p>
          <a:p>
            <a:r>
              <a:rPr lang="en-US" dirty="0" smtClean="0"/>
              <a:t>(Soil Moisture, SWE)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86011" y="5120813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Deterministic Flow Forecast based on 1949 </a:t>
            </a:r>
            <a:r>
              <a:rPr lang="en-US" sz="1600" dirty="0" err="1" smtClean="0"/>
              <a:t>Forcings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886011" y="5393529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Deterministic Flow Forecast based on </a:t>
            </a:r>
            <a:r>
              <a:rPr lang="en-US" sz="1600" dirty="0" smtClean="0">
                <a:solidFill>
                  <a:srgbClr val="00FF00"/>
                </a:solidFill>
              </a:rPr>
              <a:t>1951</a:t>
            </a:r>
            <a:r>
              <a:rPr lang="en-US" sz="1600" dirty="0" smtClean="0"/>
              <a:t> </a:t>
            </a:r>
            <a:r>
              <a:rPr lang="en-US" sz="1600" dirty="0" err="1" smtClean="0"/>
              <a:t>Forcings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 rot="5400000">
            <a:off x="1771672" y="56658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.....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86011" y="6103112"/>
            <a:ext cx="687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Deterministic Flow Forecast based on </a:t>
            </a:r>
            <a:r>
              <a:rPr lang="en-US" sz="1600" dirty="0" smtClean="0">
                <a:solidFill>
                  <a:srgbClr val="00FF00"/>
                </a:solidFill>
              </a:rPr>
              <a:t>2000</a:t>
            </a:r>
            <a:r>
              <a:rPr lang="en-US" sz="1600" dirty="0" smtClean="0"/>
              <a:t> </a:t>
            </a:r>
            <a:r>
              <a:rPr lang="en-US" sz="1600" dirty="0" err="1" smtClean="0"/>
              <a:t>Forcings</a:t>
            </a:r>
            <a:endParaRPr lang="en-US" sz="1600" dirty="0"/>
          </a:p>
        </p:txBody>
      </p:sp>
      <p:sp>
        <p:nvSpPr>
          <p:cNvPr id="1029" name="TextBox 1028"/>
          <p:cNvSpPr txBox="1"/>
          <p:nvPr/>
        </p:nvSpPr>
        <p:spPr>
          <a:xfrm>
            <a:off x="367978" y="2683382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‘48</a:t>
            </a:r>
            <a:endParaRPr lang="en-US" dirty="0"/>
          </a:p>
        </p:txBody>
      </p:sp>
      <p:sp>
        <p:nvSpPr>
          <p:cNvPr id="1030" name="TextBox 1029"/>
          <p:cNvSpPr txBox="1"/>
          <p:nvPr/>
        </p:nvSpPr>
        <p:spPr>
          <a:xfrm>
            <a:off x="8312729" y="2677536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‘03</a:t>
            </a:r>
            <a:endParaRPr lang="en-US" dirty="0"/>
          </a:p>
        </p:txBody>
      </p:sp>
      <p:sp>
        <p:nvSpPr>
          <p:cNvPr id="1032" name="TextBox 1031"/>
          <p:cNvSpPr txBox="1"/>
          <p:nvPr/>
        </p:nvSpPr>
        <p:spPr>
          <a:xfrm>
            <a:off x="744149" y="2645250"/>
            <a:ext cx="763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……………………………………………………………………………………..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2098773" y="198953"/>
            <a:ext cx="472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ESP with La Nina </a:t>
            </a:r>
            <a:r>
              <a:rPr lang="en-US" sz="2800" dirty="0" err="1" smtClean="0">
                <a:solidFill>
                  <a:srgbClr val="FFFF00"/>
                </a:solidFill>
              </a:rPr>
              <a:t>Forecings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39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0632" y="1155032"/>
            <a:ext cx="8758989" cy="5361927"/>
            <a:chOff x="240632" y="190885"/>
            <a:chExt cx="8758989" cy="6326074"/>
          </a:xfrm>
        </p:grpSpPr>
        <p:pic>
          <p:nvPicPr>
            <p:cNvPr id="14" name="Picture 2" descr="Z:\graphics\DWRI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32" y="190885"/>
              <a:ext cx="8758989" cy="6326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764505" y="385011"/>
              <a:ext cx="2671011" cy="5678905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6825" y="168275"/>
            <a:ext cx="6705600" cy="838200"/>
          </a:xfrm>
        </p:spPr>
        <p:txBody>
          <a:bodyPr/>
          <a:lstStyle/>
          <a:p>
            <a:r>
              <a:rPr lang="en-US" sz="3200" dirty="0" smtClean="0"/>
              <a:t>ESP Traces</a:t>
            </a:r>
            <a:br>
              <a:rPr lang="en-US" sz="3200" dirty="0" smtClean="0"/>
            </a:br>
            <a:r>
              <a:rPr lang="en-US" sz="2800" dirty="0" smtClean="0"/>
              <a:t>Each outcome is equally likely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" r="23352"/>
          <a:stretch/>
        </p:blipFill>
        <p:spPr bwMode="auto">
          <a:xfrm>
            <a:off x="697831" y="1152024"/>
            <a:ext cx="7820526" cy="537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Z:\graphics\DWRI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2" t="3633" r="17669"/>
          <a:stretch/>
        </p:blipFill>
        <p:spPr bwMode="auto">
          <a:xfrm>
            <a:off x="6545178" y="2500704"/>
            <a:ext cx="1346191" cy="29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545178" y="2500704"/>
            <a:ext cx="1346191" cy="2984082"/>
          </a:xfrm>
          <a:prstGeom prst="rect">
            <a:avLst/>
          </a:prstGeom>
          <a:solidFill>
            <a:srgbClr val="FF0000">
              <a:alpha val="18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335505" y="3513221"/>
            <a:ext cx="25266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946358" y="3637547"/>
            <a:ext cx="0" cy="21015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68793" y="57390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’72-73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8467" y="148863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’71-72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1727" y="530012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’76-77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8436" y="133568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’96-97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Statistical Analysis of ESP Traces</a:t>
            </a:r>
            <a:br>
              <a:rPr lang="en-US" sz="3200" dirty="0" smtClean="0"/>
            </a:br>
            <a:r>
              <a:rPr lang="en-US" sz="2800" dirty="0" smtClean="0"/>
              <a:t>Probability of each outcome plotted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6797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56" y="184382"/>
            <a:ext cx="6999872" cy="627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163869" y="184381"/>
            <a:ext cx="3734363" cy="163121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2012 ESP Outlook** </a:t>
            </a:r>
            <a:endParaRPr lang="en-US" sz="2800" dirty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Water Supply 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Apr-Sep Flow </a:t>
            </a:r>
            <a:r>
              <a:rPr lang="en-US" sz="2400" dirty="0" smtClean="0">
                <a:solidFill>
                  <a:schemeClr val="bg2"/>
                </a:solidFill>
              </a:rPr>
              <a:t>Volumes </a:t>
            </a:r>
            <a:r>
              <a:rPr lang="en-US" sz="2400" dirty="0" smtClean="0">
                <a:solidFill>
                  <a:schemeClr val="bg2"/>
                </a:solidFill>
              </a:rPr>
              <a:t>(as % of Normal)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3547" y="6488668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* *All forcing years weighted equally (no knowledge of La Nina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53" y="184381"/>
            <a:ext cx="11715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7322" y="6406535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*All forcing years weighted equally (no knowledge of La Nina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732" y="1932722"/>
            <a:ext cx="2473309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Mica: </a:t>
            </a:r>
            <a:r>
              <a:rPr lang="en-US" dirty="0" smtClean="0"/>
              <a:t>		101</a:t>
            </a:r>
          </a:p>
          <a:p>
            <a:pPr algn="l"/>
            <a:r>
              <a:rPr lang="en-US" dirty="0" smtClean="0"/>
              <a:t>Hungry </a:t>
            </a:r>
            <a:r>
              <a:rPr lang="en-US" dirty="0" smtClean="0"/>
              <a:t>Horse: </a:t>
            </a:r>
            <a:r>
              <a:rPr lang="en-US" dirty="0" smtClean="0"/>
              <a:t>	103</a:t>
            </a:r>
            <a:endParaRPr lang="en-US" dirty="0" smtClean="0"/>
          </a:p>
          <a:p>
            <a:pPr algn="l"/>
            <a:r>
              <a:rPr lang="en-US" dirty="0" smtClean="0"/>
              <a:t>Libby:  </a:t>
            </a:r>
            <a:r>
              <a:rPr lang="en-US" dirty="0" smtClean="0"/>
              <a:t>		101</a:t>
            </a:r>
            <a:endParaRPr lang="en-US" dirty="0" smtClean="0"/>
          </a:p>
          <a:p>
            <a:pPr algn="l"/>
            <a:r>
              <a:rPr lang="en-US" dirty="0" err="1" smtClean="0"/>
              <a:t>Dworshak</a:t>
            </a:r>
            <a:r>
              <a:rPr lang="en-US" dirty="0" smtClean="0"/>
              <a:t>: </a:t>
            </a:r>
            <a:r>
              <a:rPr lang="en-US" dirty="0" smtClean="0"/>
              <a:t>	104</a:t>
            </a:r>
            <a:endParaRPr lang="en-US" dirty="0"/>
          </a:p>
          <a:p>
            <a:pPr algn="l"/>
            <a:r>
              <a:rPr lang="en-US" dirty="0" smtClean="0"/>
              <a:t>Palisades</a:t>
            </a:r>
            <a:r>
              <a:rPr lang="en-US" dirty="0" smtClean="0"/>
              <a:t>: 	100</a:t>
            </a:r>
            <a:endParaRPr lang="en-US" dirty="0" smtClean="0"/>
          </a:p>
          <a:p>
            <a:pPr algn="l"/>
            <a:r>
              <a:rPr lang="en-US" dirty="0" smtClean="0"/>
              <a:t>Lucky Peak</a:t>
            </a:r>
            <a:r>
              <a:rPr lang="en-US" dirty="0" smtClean="0"/>
              <a:t>: </a:t>
            </a:r>
            <a:r>
              <a:rPr lang="en-US" dirty="0"/>
              <a:t>	</a:t>
            </a:r>
            <a:r>
              <a:rPr lang="en-US" dirty="0" smtClean="0"/>
              <a:t>109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Skagit: </a:t>
            </a:r>
            <a:r>
              <a:rPr lang="en-US" dirty="0" smtClean="0"/>
              <a:t>		110</a:t>
            </a:r>
            <a:endParaRPr lang="en-US" dirty="0" smtClean="0"/>
          </a:p>
          <a:p>
            <a:pPr algn="l"/>
            <a:r>
              <a:rPr lang="en-US" dirty="0" smtClean="0"/>
              <a:t>Willamette: </a:t>
            </a:r>
            <a:r>
              <a:rPr lang="en-US" dirty="0" smtClean="0"/>
              <a:t>	111</a:t>
            </a:r>
            <a:endParaRPr lang="en-US" dirty="0" smtClean="0"/>
          </a:p>
          <a:p>
            <a:pPr algn="l"/>
            <a:r>
              <a:rPr lang="en-US" dirty="0" smtClean="0"/>
              <a:t>Rogue: </a:t>
            </a:r>
            <a:r>
              <a:rPr lang="en-US" dirty="0" smtClean="0"/>
              <a:t>		  95</a:t>
            </a:r>
          </a:p>
          <a:p>
            <a:pPr algn="l"/>
            <a:r>
              <a:rPr lang="en-US" dirty="0" smtClean="0"/>
              <a:t>John Day:	101</a:t>
            </a:r>
            <a:r>
              <a:rPr lang="en-US" dirty="0" smtClean="0"/>
              <a:t>	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Lower Granite: </a:t>
            </a:r>
            <a:r>
              <a:rPr lang="en-US" dirty="0" smtClean="0"/>
              <a:t>	109</a:t>
            </a:r>
            <a:endParaRPr lang="en-US" dirty="0"/>
          </a:p>
          <a:p>
            <a:pPr algn="l"/>
            <a:r>
              <a:rPr lang="en-US" dirty="0" smtClean="0"/>
              <a:t>Grande </a:t>
            </a:r>
            <a:r>
              <a:rPr lang="en-US" dirty="0" smtClean="0"/>
              <a:t>Coulee: </a:t>
            </a:r>
            <a:r>
              <a:rPr lang="en-US" dirty="0" smtClean="0"/>
              <a:t>	104</a:t>
            </a:r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 smtClean="0"/>
              <a:t>: 	104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30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7982" y="1509709"/>
            <a:ext cx="6457950" cy="4524375"/>
            <a:chOff x="845720" y="1509711"/>
            <a:chExt cx="6457950" cy="45243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720" y="1509711"/>
              <a:ext cx="6457950" cy="452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2959768" y="1876926"/>
              <a:ext cx="12032" cy="364556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515227" y="1876926"/>
              <a:ext cx="6016" cy="364556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311442" y="3675647"/>
              <a:ext cx="51013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Box 7"/>
          <p:cNvSpPr txBox="1"/>
          <p:nvPr/>
        </p:nvSpPr>
        <p:spPr>
          <a:xfrm>
            <a:off x="4405346" y="2695836"/>
            <a:ext cx="2954655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2"/>
                </a:solidFill>
              </a:rPr>
              <a:t>ESP</a:t>
            </a:r>
            <a:r>
              <a:rPr lang="en-US" sz="1600" dirty="0" smtClean="0">
                <a:solidFill>
                  <a:schemeClr val="bg2"/>
                </a:solidFill>
              </a:rPr>
              <a:t>50.ALL= 2900 KAF	</a:t>
            </a:r>
          </a:p>
          <a:p>
            <a:pPr algn="l"/>
            <a:r>
              <a:rPr lang="en-US" sz="1600" dirty="0" smtClean="0">
                <a:solidFill>
                  <a:schemeClr val="bg2"/>
                </a:solidFill>
              </a:rPr>
              <a:t>ESP50.LN  = 3550 </a:t>
            </a:r>
            <a:r>
              <a:rPr lang="en-US" sz="1600" dirty="0" smtClean="0">
                <a:solidFill>
                  <a:schemeClr val="bg2"/>
                </a:solidFill>
              </a:rPr>
              <a:t>KAF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l"/>
            <a:r>
              <a:rPr lang="en-US" sz="1600" dirty="0" smtClean="0">
                <a:solidFill>
                  <a:schemeClr val="bg2"/>
                </a:solidFill>
              </a:rPr>
              <a:t>(22% larger) 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4404" y="204370"/>
            <a:ext cx="7034964" cy="838200"/>
          </a:xfrm>
        </p:spPr>
        <p:txBody>
          <a:bodyPr/>
          <a:lstStyle/>
          <a:p>
            <a:pPr algn="l"/>
            <a:r>
              <a:rPr lang="en-US" dirty="0" smtClean="0"/>
              <a:t>ESP: All years </a:t>
            </a:r>
            <a:r>
              <a:rPr lang="en-US" dirty="0" err="1" smtClean="0"/>
              <a:t>vs</a:t>
            </a:r>
            <a:r>
              <a:rPr lang="en-US" dirty="0" smtClean="0"/>
              <a:t> La Nina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1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144380" y="120546"/>
            <a:ext cx="8915400" cy="9541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2012 ESP Outlook </a:t>
            </a:r>
            <a:r>
              <a:rPr lang="en-US" sz="2800" dirty="0">
                <a:solidFill>
                  <a:schemeClr val="bg2"/>
                </a:solidFill>
              </a:rPr>
              <a:t>U</a:t>
            </a:r>
            <a:r>
              <a:rPr lang="en-US" sz="2800" dirty="0" smtClean="0">
                <a:solidFill>
                  <a:schemeClr val="bg2"/>
                </a:solidFill>
              </a:rPr>
              <a:t>sing La Nina </a:t>
            </a:r>
            <a:r>
              <a:rPr lang="en-US" sz="2800" dirty="0" err="1" smtClean="0">
                <a:solidFill>
                  <a:schemeClr val="bg2"/>
                </a:solidFill>
              </a:rPr>
              <a:t>Forcings</a:t>
            </a:r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Water Supply </a:t>
            </a:r>
            <a:r>
              <a:rPr lang="en-US" sz="2800" dirty="0" smtClean="0">
                <a:solidFill>
                  <a:schemeClr val="bg2"/>
                </a:solidFill>
              </a:rPr>
              <a:t>Flow </a:t>
            </a:r>
            <a:r>
              <a:rPr lang="en-US" sz="2800" dirty="0" smtClean="0">
                <a:solidFill>
                  <a:schemeClr val="bg2"/>
                </a:solidFill>
              </a:rPr>
              <a:t>Volumes </a:t>
            </a:r>
            <a:r>
              <a:rPr lang="en-US" sz="2800" dirty="0" smtClean="0">
                <a:solidFill>
                  <a:schemeClr val="bg2"/>
                </a:solidFill>
              </a:rPr>
              <a:t>(</a:t>
            </a:r>
            <a:r>
              <a:rPr lang="en-US" sz="2800" dirty="0" smtClean="0">
                <a:solidFill>
                  <a:schemeClr val="bg2"/>
                </a:solidFill>
              </a:rPr>
              <a:t>Apr-Sep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3547" y="6488668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* *All forcing years weighted equally (no knowledge of La Nina 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76203" y="1325937"/>
            <a:ext cx="3688501" cy="5182678"/>
            <a:chOff x="2676204" y="1475768"/>
            <a:chExt cx="3688501" cy="5182678"/>
          </a:xfrm>
        </p:grpSpPr>
        <p:sp>
          <p:nvSpPr>
            <p:cNvPr id="11" name="TextBox 10"/>
            <p:cNvSpPr txBox="1"/>
            <p:nvPr/>
          </p:nvSpPr>
          <p:spPr>
            <a:xfrm>
              <a:off x="2676205" y="1857132"/>
              <a:ext cx="3688500" cy="4801314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/>
                <a:t>Mica: </a:t>
              </a:r>
              <a:r>
                <a:rPr lang="en-US" dirty="0" smtClean="0"/>
                <a:t>		101	106</a:t>
              </a:r>
              <a:endParaRPr lang="en-US" dirty="0" smtClean="0"/>
            </a:p>
            <a:p>
              <a:pPr algn="l"/>
              <a:r>
                <a:rPr lang="en-US" dirty="0" smtClean="0"/>
                <a:t>Hungry Horse: </a:t>
              </a:r>
              <a:r>
                <a:rPr lang="en-US" dirty="0" smtClean="0"/>
                <a:t>	103	113</a:t>
              </a:r>
              <a:endParaRPr lang="en-US" dirty="0" smtClean="0"/>
            </a:p>
            <a:p>
              <a:pPr algn="l"/>
              <a:r>
                <a:rPr lang="en-US" dirty="0" smtClean="0"/>
                <a:t>Libby:  </a:t>
              </a:r>
              <a:r>
                <a:rPr lang="en-US" dirty="0" smtClean="0"/>
                <a:t>		101	103</a:t>
              </a:r>
              <a:endParaRPr lang="en-US" dirty="0" smtClean="0"/>
            </a:p>
            <a:p>
              <a:pPr algn="l"/>
              <a:r>
                <a:rPr lang="en-US" dirty="0" err="1" smtClean="0"/>
                <a:t>Dworshak</a:t>
              </a:r>
              <a:r>
                <a:rPr lang="en-US" dirty="0" smtClean="0"/>
                <a:t>: </a:t>
              </a:r>
              <a:r>
                <a:rPr lang="en-US" dirty="0" smtClean="0"/>
                <a:t>	104	127</a:t>
              </a:r>
              <a:endParaRPr lang="en-US" dirty="0"/>
            </a:p>
            <a:p>
              <a:pPr algn="l"/>
              <a:r>
                <a:rPr lang="en-US" dirty="0" smtClean="0"/>
                <a:t>Palisades</a:t>
              </a:r>
              <a:r>
                <a:rPr lang="en-US" dirty="0" smtClean="0"/>
                <a:t>: 	100	111</a:t>
              </a:r>
              <a:endParaRPr lang="en-US" dirty="0" smtClean="0"/>
            </a:p>
            <a:p>
              <a:pPr algn="l"/>
              <a:r>
                <a:rPr lang="en-US" dirty="0" smtClean="0"/>
                <a:t>Lucky Peak</a:t>
              </a:r>
              <a:r>
                <a:rPr lang="en-US" dirty="0" smtClean="0"/>
                <a:t>: </a:t>
              </a:r>
              <a:r>
                <a:rPr lang="en-US" dirty="0"/>
                <a:t>	</a:t>
              </a:r>
              <a:r>
                <a:rPr lang="en-US" dirty="0" smtClean="0"/>
                <a:t>109	125</a:t>
              </a:r>
              <a:endParaRPr lang="en-US" dirty="0" smtClean="0"/>
            </a:p>
            <a:p>
              <a:pPr algn="l"/>
              <a:endParaRPr lang="en-US" dirty="0"/>
            </a:p>
            <a:p>
              <a:pPr algn="l"/>
              <a:r>
                <a:rPr lang="en-US" dirty="0" smtClean="0"/>
                <a:t>Skagit: </a:t>
              </a:r>
              <a:r>
                <a:rPr lang="en-US" dirty="0" smtClean="0"/>
                <a:t>		110	119</a:t>
              </a:r>
              <a:endParaRPr lang="en-US" dirty="0" smtClean="0"/>
            </a:p>
            <a:p>
              <a:pPr algn="l"/>
              <a:r>
                <a:rPr lang="en-US" dirty="0" smtClean="0"/>
                <a:t>Willamette: </a:t>
              </a:r>
              <a:r>
                <a:rPr lang="en-US" dirty="0" smtClean="0"/>
                <a:t>	111	118</a:t>
              </a:r>
              <a:endParaRPr lang="en-US" dirty="0" smtClean="0"/>
            </a:p>
            <a:p>
              <a:pPr algn="l"/>
              <a:r>
                <a:rPr lang="en-US" dirty="0" smtClean="0"/>
                <a:t>Rogue: </a:t>
              </a:r>
              <a:r>
                <a:rPr lang="en-US" dirty="0" smtClean="0"/>
                <a:t>		  95	117</a:t>
              </a:r>
            </a:p>
            <a:p>
              <a:pPr algn="l"/>
              <a:r>
                <a:rPr lang="en-US" dirty="0" smtClean="0"/>
                <a:t>John Day:	101	110</a:t>
              </a:r>
              <a:r>
                <a:rPr lang="en-US" dirty="0" smtClean="0"/>
                <a:t>	</a:t>
              </a:r>
              <a:endParaRPr lang="en-US" dirty="0"/>
            </a:p>
            <a:p>
              <a:pPr algn="l"/>
              <a:endParaRPr lang="en-US" dirty="0"/>
            </a:p>
            <a:p>
              <a:pPr algn="l"/>
              <a:r>
                <a:rPr lang="en-US" dirty="0" smtClean="0"/>
                <a:t>Lower Granite: </a:t>
              </a:r>
              <a:r>
                <a:rPr lang="en-US" dirty="0" smtClean="0"/>
                <a:t>	109	122</a:t>
              </a:r>
              <a:endParaRPr lang="en-US" dirty="0"/>
            </a:p>
            <a:p>
              <a:pPr algn="l"/>
              <a:r>
                <a:rPr lang="en-US" dirty="0" smtClean="0"/>
                <a:t>Grande </a:t>
              </a:r>
              <a:r>
                <a:rPr lang="en-US" dirty="0" smtClean="0"/>
                <a:t>Coulee: </a:t>
              </a:r>
              <a:r>
                <a:rPr lang="en-US" dirty="0" smtClean="0"/>
                <a:t>	104	109	</a:t>
              </a:r>
              <a:endParaRPr lang="en-US" dirty="0" smtClean="0"/>
            </a:p>
            <a:p>
              <a:pPr algn="l"/>
              <a:r>
                <a:rPr lang="en-US" dirty="0" smtClean="0"/>
                <a:t>The </a:t>
              </a:r>
              <a:r>
                <a:rPr lang="en-US" dirty="0" err="1" smtClean="0"/>
                <a:t>Dalles</a:t>
              </a:r>
              <a:r>
                <a:rPr lang="en-US" dirty="0" smtClean="0"/>
                <a:t>: 	104	111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76204" y="1475768"/>
              <a:ext cx="3688501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2"/>
                  </a:solidFill>
                </a:rPr>
                <a:t>Station	         `48-`03   LN years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37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490" y="168275"/>
            <a:ext cx="7286016" cy="838200"/>
          </a:xfrm>
        </p:spPr>
        <p:txBody>
          <a:bodyPr/>
          <a:lstStyle/>
          <a:p>
            <a:r>
              <a:rPr lang="en-US" dirty="0" smtClean="0"/>
              <a:t>NWS Western Region / NWRFC Water Supply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692" y="1650793"/>
            <a:ext cx="8706004" cy="1895154"/>
          </a:xfrm>
        </p:spPr>
        <p:txBody>
          <a:bodyPr/>
          <a:lstStyle/>
          <a:p>
            <a:r>
              <a:rPr lang="en-US" dirty="0" smtClean="0"/>
              <a:t>ESP is primary </a:t>
            </a:r>
            <a:r>
              <a:rPr lang="en-US" i="1" dirty="0" smtClean="0"/>
              <a:t>NWS</a:t>
            </a:r>
            <a:r>
              <a:rPr lang="en-US" dirty="0" smtClean="0"/>
              <a:t> forecast tool (replacing legacy regression model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Volumetric forecasts issued weekly through year, with daily updates as an option.</a:t>
            </a:r>
          </a:p>
          <a:p>
            <a:endParaRPr lang="en-US" dirty="0"/>
          </a:p>
          <a:p>
            <a:r>
              <a:rPr lang="en-US" dirty="0" smtClean="0"/>
              <a:t>NWS Regression Forecasts no longer published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Agency ‘Coordination’ redefined as ‘Collaboration’.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144380" y="120546"/>
            <a:ext cx="8915400" cy="138499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2011 Runoff Summary</a:t>
            </a:r>
            <a:endParaRPr lang="en-US" sz="2800" dirty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April – September Flow Volumes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(percent of normal and rank)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3547" y="6488668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* *All forcing years weighted equally (no knowledge of La Nina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173" y="2078657"/>
            <a:ext cx="3531736" cy="175432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Skagit: </a:t>
            </a:r>
            <a:r>
              <a:rPr lang="en-US" dirty="0" smtClean="0"/>
              <a:t>		111	10/41</a:t>
            </a:r>
            <a:endParaRPr lang="en-US" dirty="0" smtClean="0"/>
          </a:p>
          <a:p>
            <a:pPr algn="l"/>
            <a:r>
              <a:rPr lang="en-US" dirty="0" smtClean="0"/>
              <a:t>Cowlitz: </a:t>
            </a:r>
            <a:r>
              <a:rPr lang="en-US" dirty="0" smtClean="0"/>
              <a:t>		144	  4/41</a:t>
            </a:r>
            <a:endParaRPr lang="en-US" dirty="0" smtClean="0"/>
          </a:p>
          <a:p>
            <a:pPr algn="l"/>
            <a:r>
              <a:rPr lang="en-US" dirty="0" smtClean="0"/>
              <a:t>Willamette: </a:t>
            </a:r>
            <a:r>
              <a:rPr lang="en-US" dirty="0" smtClean="0"/>
              <a:t>	145	  3/41</a:t>
            </a:r>
            <a:endParaRPr lang="en-US" dirty="0" smtClean="0"/>
          </a:p>
          <a:p>
            <a:pPr algn="l"/>
            <a:r>
              <a:rPr lang="en-US" dirty="0" smtClean="0"/>
              <a:t>Rogue: </a:t>
            </a:r>
            <a:r>
              <a:rPr lang="en-US" dirty="0" smtClean="0"/>
              <a:t>		154	  1/41</a:t>
            </a:r>
          </a:p>
          <a:p>
            <a:pPr algn="l"/>
            <a:r>
              <a:rPr lang="en-US" dirty="0" smtClean="0"/>
              <a:t>John Day: 	220	  1/41</a:t>
            </a:r>
          </a:p>
          <a:p>
            <a:pPr algn="l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67307" y="4566716"/>
            <a:ext cx="3403496" cy="92333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Lower </a:t>
            </a:r>
            <a:r>
              <a:rPr lang="en-US" dirty="0" smtClean="0"/>
              <a:t>Granite:	151	4/51</a:t>
            </a:r>
            <a:endParaRPr lang="en-US" dirty="0" smtClean="0"/>
          </a:p>
          <a:p>
            <a:pPr algn="l"/>
            <a:r>
              <a:rPr lang="en-US" dirty="0" smtClean="0"/>
              <a:t>Grande </a:t>
            </a:r>
            <a:r>
              <a:rPr lang="en-US" dirty="0" smtClean="0"/>
              <a:t>Coulee:	123	5/51</a:t>
            </a:r>
            <a:endParaRPr lang="en-US" dirty="0" smtClean="0"/>
          </a:p>
          <a:p>
            <a:pPr algn="l"/>
            <a:r>
              <a:rPr lang="en-US" dirty="0" smtClean="0"/>
              <a:t>The </a:t>
            </a:r>
            <a:r>
              <a:rPr lang="en-US" dirty="0" err="1" smtClean="0"/>
              <a:t>Dalles</a:t>
            </a:r>
            <a:r>
              <a:rPr lang="en-US" dirty="0" smtClean="0"/>
              <a:t>:	135	4/51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1886" y="2078657"/>
            <a:ext cx="3605998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Mica: 		  99	23/51</a:t>
            </a:r>
          </a:p>
          <a:p>
            <a:pPr algn="l"/>
            <a:r>
              <a:rPr lang="en-US" dirty="0" smtClean="0"/>
              <a:t>Libby: 		133	10/51</a:t>
            </a:r>
            <a:endParaRPr lang="en-US" dirty="0"/>
          </a:p>
          <a:p>
            <a:pPr algn="l"/>
            <a:r>
              <a:rPr lang="en-US" dirty="0" smtClean="0"/>
              <a:t>Hungry Horse: 	161	  1/41</a:t>
            </a:r>
            <a:endParaRPr lang="en-US" dirty="0" smtClean="0"/>
          </a:p>
          <a:p>
            <a:pPr algn="l"/>
            <a:r>
              <a:rPr lang="en-US" dirty="0" err="1" smtClean="0"/>
              <a:t>Dworshak</a:t>
            </a:r>
            <a:r>
              <a:rPr lang="en-US" dirty="0" smtClean="0"/>
              <a:t>: 	152	  5/44</a:t>
            </a:r>
          </a:p>
          <a:p>
            <a:pPr algn="l"/>
            <a:r>
              <a:rPr lang="en-US" dirty="0" smtClean="0"/>
              <a:t>Palisades: 	151	  2/41</a:t>
            </a:r>
          </a:p>
          <a:p>
            <a:pPr algn="l"/>
            <a:r>
              <a:rPr lang="en-US" dirty="0" smtClean="0"/>
              <a:t>Lucky Peak</a:t>
            </a:r>
            <a:r>
              <a:rPr lang="en-US" dirty="0" smtClean="0"/>
              <a:t>: 	128	11/42</a:t>
            </a:r>
          </a:p>
        </p:txBody>
      </p:sp>
    </p:spTree>
    <p:extLst>
      <p:ext uri="{BB962C8B-B14F-4D97-AF65-F5344CB8AC3E}">
        <p14:creationId xmlns:p14="http://schemas.microsoft.com/office/powerpoint/2010/main" val="309996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"/>
          <a:stretch/>
        </p:blipFill>
        <p:spPr bwMode="auto">
          <a:xfrm>
            <a:off x="132347" y="1696954"/>
            <a:ext cx="4258700" cy="335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1"/>
          <a:stretch/>
        </p:blipFill>
        <p:spPr bwMode="auto">
          <a:xfrm>
            <a:off x="4562373" y="1696954"/>
            <a:ext cx="4413185" cy="335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4" y="179972"/>
            <a:ext cx="881814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96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199148" y="75810"/>
            <a:ext cx="67056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effectLst/>
              </a:rPr>
              <a:t>www.nwrfc.noaa.gov</a:t>
            </a:r>
            <a:endParaRPr lang="en-US" dirty="0">
              <a:effectLst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32" y="914010"/>
            <a:ext cx="5593290" cy="571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896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346158" y="2767263"/>
            <a:ext cx="276726" cy="27672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064043" y="4652210"/>
            <a:ext cx="276726" cy="276726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347662" y="4706978"/>
            <a:ext cx="276726" cy="276726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395162" y="2513847"/>
            <a:ext cx="276726" cy="276726"/>
          </a:xfrm>
          <a:prstGeom prst="ellipse">
            <a:avLst/>
          </a:prstGeom>
          <a:noFill/>
          <a:ln w="1905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093513" y="4065908"/>
            <a:ext cx="276726" cy="27672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064043" y="2162175"/>
            <a:ext cx="0" cy="401955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4200525" y="2095500"/>
            <a:ext cx="2333625" cy="4086225"/>
          </a:xfrm>
          <a:prstGeom prst="rect">
            <a:avLst/>
          </a:prstGeom>
          <a:solidFill>
            <a:srgbClr val="FF000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68781" y="2095499"/>
            <a:ext cx="2333625" cy="4086225"/>
          </a:xfrm>
          <a:prstGeom prst="rect">
            <a:avLst/>
          </a:prstGeom>
          <a:solidFill>
            <a:schemeClr val="tx2">
              <a:lumMod val="50000"/>
              <a:alpha val="2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660" y="5629275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La Nina                Neutral                 El Nino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043" y="5107529"/>
            <a:ext cx="2611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Current SST = -0.7</a:t>
            </a:r>
          </a:p>
          <a:p>
            <a:pPr algn="l"/>
            <a:r>
              <a:rPr lang="en-US" sz="1400" dirty="0" smtClean="0">
                <a:solidFill>
                  <a:schemeClr val="bg2"/>
                </a:solidFill>
              </a:rPr>
              <a:t>FCST OND SST ~ -.3 and -1.3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99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Rot="1" noChangeArrowheads="1"/>
          </p:cNvSpPr>
          <p:nvPr/>
        </p:nvSpPr>
        <p:spPr bwMode="auto">
          <a:xfrm>
            <a:off x="171450" y="187325"/>
            <a:ext cx="8813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rgbClr val="F7FD03"/>
                </a:solidFill>
              </a:rPr>
              <a:t>WY 2011 Winter Climate</a:t>
            </a:r>
            <a:endParaRPr lang="en-US" sz="3600" dirty="0">
              <a:solidFill>
                <a:srgbClr val="F7FD0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14" y="1383632"/>
            <a:ext cx="6392071" cy="528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439" y="2177903"/>
            <a:ext cx="59503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Feb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2314" y="990236"/>
            <a:ext cx="6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Seasonal </a:t>
            </a:r>
            <a:r>
              <a:rPr lang="en-US" dirty="0" err="1" smtClean="0"/>
              <a:t>Precip</a:t>
            </a:r>
            <a:r>
              <a:rPr lang="en-US" dirty="0" smtClean="0"/>
              <a:t>      Monthly </a:t>
            </a:r>
            <a:r>
              <a:rPr lang="en-US" dirty="0" err="1" smtClean="0"/>
              <a:t>Precip</a:t>
            </a:r>
            <a:r>
              <a:rPr lang="en-US" dirty="0" smtClean="0"/>
              <a:t>       Monthly Temp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Rot="1" noChangeArrowheads="1"/>
          </p:cNvSpPr>
          <p:nvPr/>
        </p:nvSpPr>
        <p:spPr bwMode="auto">
          <a:xfrm>
            <a:off x="171450" y="187325"/>
            <a:ext cx="8813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rgbClr val="F7FD03"/>
                </a:solidFill>
              </a:rPr>
              <a:t>WY 2011 Spring Climate</a:t>
            </a:r>
            <a:endParaRPr lang="en-US" sz="3600" dirty="0">
              <a:solidFill>
                <a:srgbClr val="F7FD0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03" y="1174902"/>
            <a:ext cx="6208294" cy="541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2314" y="805570"/>
            <a:ext cx="6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Seasonal </a:t>
            </a:r>
            <a:r>
              <a:rPr lang="en-US" dirty="0" err="1" smtClean="0"/>
              <a:t>Precip</a:t>
            </a:r>
            <a:r>
              <a:rPr lang="en-US" dirty="0" smtClean="0"/>
              <a:t>      Monthly </a:t>
            </a:r>
            <a:r>
              <a:rPr lang="en-US" dirty="0" err="1" smtClean="0"/>
              <a:t>Precip</a:t>
            </a:r>
            <a:r>
              <a:rPr lang="en-US" dirty="0" smtClean="0"/>
              <a:t>       Monthly Temp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615" y="2177903"/>
            <a:ext cx="62068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4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Rot="1" noChangeArrowheads="1"/>
          </p:cNvSpPr>
          <p:nvPr/>
        </p:nvSpPr>
        <p:spPr bwMode="auto">
          <a:xfrm>
            <a:off x="171450" y="187325"/>
            <a:ext cx="8813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smtClean="0">
                <a:solidFill>
                  <a:srgbClr val="F7FD03"/>
                </a:solidFill>
              </a:rPr>
              <a:t>WY 2011 Summer Climate</a:t>
            </a:r>
            <a:endParaRPr lang="en-US" sz="3600" dirty="0">
              <a:solidFill>
                <a:srgbClr val="F7FD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2314" y="805570"/>
            <a:ext cx="6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Seasonal </a:t>
            </a:r>
            <a:r>
              <a:rPr lang="en-US" dirty="0" err="1" smtClean="0"/>
              <a:t>Precip</a:t>
            </a:r>
            <a:r>
              <a:rPr lang="en-US" dirty="0" smtClean="0"/>
              <a:t>      Monthly </a:t>
            </a:r>
            <a:r>
              <a:rPr lang="en-US" dirty="0" err="1" smtClean="0"/>
              <a:t>Precip</a:t>
            </a:r>
            <a:r>
              <a:rPr lang="en-US" dirty="0" smtClean="0"/>
              <a:t>       Monthly Temp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221" y="2045555"/>
            <a:ext cx="112947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WY 2012</a:t>
            </a:r>
          </a:p>
          <a:p>
            <a:r>
              <a:rPr lang="en-US" dirty="0" smtClean="0"/>
              <a:t>Oct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96" y="1174902"/>
            <a:ext cx="5907507" cy="370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85" y="4878198"/>
            <a:ext cx="1916530" cy="172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15" y="4767240"/>
            <a:ext cx="1995488" cy="183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95" y="4878198"/>
            <a:ext cx="1995489" cy="172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166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" y="158512"/>
            <a:ext cx="8903369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5305925" y="467611"/>
            <a:ext cx="35493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7FD03"/>
                </a:solidFill>
              </a:rPr>
              <a:t>Verification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3" y="2177716"/>
            <a:ext cx="7046495" cy="454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17357" y="1576137"/>
            <a:ext cx="950495" cy="412178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147763" y="163513"/>
            <a:ext cx="668813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F7FD03"/>
                </a:solidFill>
              </a:rPr>
              <a:t>2011 Forecast Verification</a:t>
            </a:r>
          </a:p>
          <a:p>
            <a:r>
              <a:rPr lang="en-US" sz="1400" dirty="0" smtClean="0"/>
              <a:t>http://www.nwrfc.noaa.gov/water_supply/ws_verif.cgi</a:t>
            </a:r>
          </a:p>
          <a:p>
            <a:endParaRPr lang="en-US" sz="3600" dirty="0">
              <a:solidFill>
                <a:srgbClr val="F7FD03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11" y="2067928"/>
            <a:ext cx="4255126" cy="320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2067928"/>
            <a:ext cx="4275931" cy="320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95585"/>
            <a:ext cx="8903369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826040" y="1407695"/>
            <a:ext cx="1985211" cy="55345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600" y="5422050"/>
            <a:ext cx="279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Verification for 2004-2011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9784" y="5422050"/>
            <a:ext cx="220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Verification for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Spring 2012 Outlook</a:t>
            </a:r>
          </a:p>
        </p:txBody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856" y="1550543"/>
            <a:ext cx="7770368" cy="447833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Ensemble </a:t>
            </a:r>
            <a:r>
              <a:rPr lang="en-US" sz="2400" dirty="0" err="1" smtClean="0"/>
              <a:t>Streamflow</a:t>
            </a:r>
            <a:r>
              <a:rPr lang="en-US" sz="2400" dirty="0" smtClean="0"/>
              <a:t> Prediction (ESP)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Driven by: 	</a:t>
            </a:r>
            <a:r>
              <a:rPr lang="en-US" sz="2400" dirty="0" smtClean="0">
                <a:solidFill>
                  <a:srgbClr val="00FF00"/>
                </a:solidFill>
              </a:rPr>
              <a:t>Antecedent </a:t>
            </a:r>
            <a:r>
              <a:rPr lang="en-US" sz="2400" dirty="0" smtClean="0">
                <a:solidFill>
                  <a:srgbClr val="00FF00"/>
                </a:solidFill>
              </a:rPr>
              <a:t>Snow/Soil Moisture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			</a:t>
            </a:r>
            <a:r>
              <a:rPr lang="en-US" sz="2400" dirty="0" smtClean="0">
                <a:solidFill>
                  <a:srgbClr val="00FF00"/>
                </a:solidFill>
              </a:rPr>
              <a:t>10 day </a:t>
            </a:r>
            <a:r>
              <a:rPr lang="en-US" sz="2400" dirty="0" err="1" smtClean="0">
                <a:solidFill>
                  <a:srgbClr val="00FF00"/>
                </a:solidFill>
              </a:rPr>
              <a:t>Precip</a:t>
            </a:r>
            <a:r>
              <a:rPr lang="en-US" sz="2400" dirty="0" smtClean="0">
                <a:solidFill>
                  <a:srgbClr val="00FF00"/>
                </a:solidFill>
              </a:rPr>
              <a:t> and Temp forecast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00FF00"/>
                </a:solidFill>
              </a:rPr>
              <a:t>			</a:t>
            </a:r>
            <a:r>
              <a:rPr lang="en-US" sz="2400" dirty="0" err="1" smtClean="0">
                <a:solidFill>
                  <a:srgbClr val="00FF00"/>
                </a:solidFill>
              </a:rPr>
              <a:t>Precip</a:t>
            </a:r>
            <a:r>
              <a:rPr lang="en-US" sz="2400" dirty="0" smtClean="0">
                <a:solidFill>
                  <a:srgbClr val="00FF00"/>
                </a:solidFill>
              </a:rPr>
              <a:t> and Temp climatology (</a:t>
            </a:r>
            <a:r>
              <a:rPr lang="en-US" sz="2400" dirty="0" smtClean="0">
                <a:solidFill>
                  <a:srgbClr val="00FF00"/>
                </a:solidFill>
              </a:rPr>
              <a:t>1948-2003)</a:t>
            </a:r>
            <a:endParaRPr lang="en-US" sz="2400" dirty="0" smtClean="0">
              <a:solidFill>
                <a:srgbClr val="00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Capability of including climate </a:t>
            </a:r>
            <a:r>
              <a:rPr lang="en-US" sz="2400" dirty="0" smtClean="0"/>
              <a:t>forecasts/signals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12244</TotalTime>
  <Words>575</Words>
  <Application>Microsoft Office PowerPoint</Application>
  <PresentationFormat>On-screen Show (4:3)</PresentationFormat>
  <Paragraphs>211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1_Stream</vt:lpstr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Spring 2012 Outlook</vt:lpstr>
      <vt:lpstr>ESP: Soil States</vt:lpstr>
      <vt:lpstr>ESP: Snow Water States</vt:lpstr>
      <vt:lpstr>PowerPoint Presentation</vt:lpstr>
      <vt:lpstr>PowerPoint Presentation</vt:lpstr>
      <vt:lpstr>ESP Traces Each outcome is equally likely</vt:lpstr>
      <vt:lpstr>Statistical Analysis of ESP Traces Probability of each outcome plotted</vt:lpstr>
      <vt:lpstr>PowerPoint Presentation</vt:lpstr>
      <vt:lpstr>ESP: All years vs La Nina Years</vt:lpstr>
      <vt:lpstr>PowerPoint Presentation</vt:lpstr>
      <vt:lpstr>NWS Western Region / NWRFC Water Supply Directions </vt:lpstr>
      <vt:lpstr>PowerPoint Presentation</vt:lpstr>
      <vt:lpstr>www.nwrfc.noaa.gov</vt:lpstr>
    </vt:vector>
  </TitlesOfParts>
  <Company>nwrfc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NWRFC mission/pupose</dc:title>
  <dc:creator>rfcpc13</dc:creator>
  <cp:lastModifiedBy>stephen.king</cp:lastModifiedBy>
  <cp:revision>432</cp:revision>
  <dcterms:created xsi:type="dcterms:W3CDTF">2004-09-21T17:01:43Z</dcterms:created>
  <dcterms:modified xsi:type="dcterms:W3CDTF">2011-11-02T18:46:09Z</dcterms:modified>
</cp:coreProperties>
</file>